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18" r:id="rId2"/>
    <p:sldId id="339" r:id="rId3"/>
    <p:sldId id="340" r:id="rId4"/>
    <p:sldId id="343" r:id="rId5"/>
    <p:sldId id="344" r:id="rId6"/>
    <p:sldId id="341" r:id="rId7"/>
    <p:sldId id="346" r:id="rId8"/>
    <p:sldId id="364" r:id="rId9"/>
    <p:sldId id="365" r:id="rId10"/>
    <p:sldId id="377" r:id="rId11"/>
    <p:sldId id="378" r:id="rId12"/>
    <p:sldId id="379" r:id="rId13"/>
    <p:sldId id="381" r:id="rId14"/>
    <p:sldId id="366" r:id="rId15"/>
    <p:sldId id="367" r:id="rId16"/>
    <p:sldId id="369" r:id="rId17"/>
    <p:sldId id="370" r:id="rId18"/>
    <p:sldId id="371" r:id="rId19"/>
    <p:sldId id="372" r:id="rId20"/>
    <p:sldId id="373" r:id="rId21"/>
    <p:sldId id="374" r:id="rId22"/>
    <p:sldId id="375" r:id="rId23"/>
    <p:sldId id="376"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8" d="100"/>
          <a:sy n="88" d="100"/>
        </p:scale>
        <p:origin x="-466" y="-8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10/28/2021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xmlns=""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10/28/2021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xmlns="" val="949990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10/28/2021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4600953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10/28/2021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790354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10/28/2021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382540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10/28/2021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61813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10/28/2021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253407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10/28/2021</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084195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10/28/2021</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26631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10/28/2021</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36075401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10/28/2021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449815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491721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10/28/2021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xmlns=""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xmlns=""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6229771" cy="504056"/>
          </a:xfrm>
        </p:spPr>
        <p:txBody>
          <a:bodyPr/>
          <a:lstStyle/>
          <a:p>
            <a:r>
              <a:rPr lang="en-US" b="1" i="1" dirty="0">
                <a:solidFill>
                  <a:srgbClr val="E05F2C"/>
                </a:solidFill>
              </a:rPr>
              <a:t>       </a:t>
            </a:r>
            <a:r>
              <a:rPr lang="en-US" b="1" i="1" dirty="0" smtClean="0">
                <a:solidFill>
                  <a:srgbClr val="E05F2C"/>
                </a:solidFill>
              </a:rPr>
              <a:t>  Presented </a:t>
            </a:r>
            <a:r>
              <a:rPr lang="en-US" b="1" i="1" dirty="0">
                <a:solidFill>
                  <a:srgbClr val="E05F2C"/>
                </a:solidFill>
              </a:rPr>
              <a:t>By: </a:t>
            </a:r>
            <a:r>
              <a:rPr lang="en-US" b="1" i="1" dirty="0" smtClean="0">
                <a:solidFill>
                  <a:srgbClr val="E05F2C"/>
                </a:solidFill>
              </a:rPr>
              <a:t>Mr. T.N.K PRAVEEN</a:t>
            </a:r>
            <a:endParaRPr lang="en-US" b="1" i="1" dirty="0">
              <a:solidFill>
                <a:srgbClr val="E05F2C"/>
              </a:solidFill>
            </a:endParaRPr>
          </a:p>
        </p:txBody>
      </p:sp>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p:spPr>
        <p:style>
          <a:lnRef idx="3">
            <a:schemeClr val="lt1"/>
          </a:lnRef>
          <a:fillRef idx="1">
            <a:schemeClr val="accent1"/>
          </a:fillRef>
          <a:effectRef idx="1">
            <a:schemeClr val="accent1"/>
          </a:effectRef>
          <a:fontRef idx="minor">
            <a:schemeClr val="lt1"/>
          </a:fontRef>
        </p:style>
        <p:txBody>
          <a:bodyPr>
            <a:normAutofit fontScale="90000"/>
          </a:bodyPr>
          <a:lstStyle/>
          <a:p>
            <a:pPr algn="ctr"/>
            <a:r>
              <a:rPr lang="en-IN" sz="3600" b="1" i="1" dirty="0">
                <a:solidFill>
                  <a:srgbClr val="E05F2C"/>
                </a:solidFill>
              </a:rPr>
              <a:t>Project </a:t>
            </a:r>
            <a:r>
              <a:rPr lang="en-IN" sz="3600" b="1" i="1" dirty="0" smtClean="0">
                <a:solidFill>
                  <a:srgbClr val="E05F2C"/>
                </a:solidFill>
              </a:rPr>
              <a:t>DATA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“Housing: Price Prediction”</a:t>
            </a:r>
          </a:p>
        </p:txBody>
      </p:sp>
      <p:pic>
        <p:nvPicPr>
          <p:cNvPr id="30" name="Picture 29">
            <a:extLst>
              <a:ext uri="{FF2B5EF4-FFF2-40B4-BE49-F238E27FC236}">
                <a16:creationId xmlns:a16="http://schemas.microsoft.com/office/drawing/2014/main" xmlns="" id="{D1B3DDF3-4016-4750-A712-2E6F471069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73038" y="2167344"/>
            <a:ext cx="6840760" cy="35763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8" name="Rectangle 47">
            <a:extLst>
              <a:ext uri="{FF2B5EF4-FFF2-40B4-BE49-F238E27FC236}">
                <a16:creationId xmlns:a16="http://schemas.microsoft.com/office/drawing/2014/main" xmlns=""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chemeClr val="accent2"/>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xmlns="" val="23201155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br>
              <a:rPr lang="en-US" dirty="0" smtClean="0"/>
            </a:br>
            <a:r>
              <a:rPr lang="en-US" dirty="0" smtClean="0"/>
              <a:t>(CHECKING NULL VALUES)</a:t>
            </a:r>
            <a:endParaRPr lang="en-IN" dirty="0"/>
          </a:p>
        </p:txBody>
      </p:sp>
      <p:pic>
        <p:nvPicPr>
          <p:cNvPr id="4" name="Content Placeholder 3" descr="NULL DATA.png"/>
          <p:cNvPicPr>
            <a:picLocks noGrp="1" noChangeAspect="1"/>
          </p:cNvPicPr>
          <p:nvPr>
            <p:ph idx="1"/>
          </p:nvPr>
        </p:nvPicPr>
        <p:blipFill>
          <a:blip r:embed="rId2" cstate="print"/>
          <a:stretch>
            <a:fillRect/>
          </a:stretch>
        </p:blipFill>
        <p:spPr>
          <a:xfrm>
            <a:off x="6330861" y="3356992"/>
            <a:ext cx="5543949" cy="3257077"/>
          </a:xfrm>
        </p:spPr>
      </p:pic>
      <p:sp>
        <p:nvSpPr>
          <p:cNvPr id="5" name="Rectangle 4"/>
          <p:cNvSpPr/>
          <p:nvPr/>
        </p:nvSpPr>
        <p:spPr>
          <a:xfrm>
            <a:off x="2638028" y="2204864"/>
            <a:ext cx="7776864" cy="685059"/>
          </a:xfrm>
          <a:prstGeom prst="rect">
            <a:avLst/>
          </a:prstGeom>
        </p:spPr>
        <p:txBody>
          <a:bodyPr wrap="square">
            <a:spAutoFit/>
          </a:bodyPr>
          <a:lstStyle/>
          <a:p>
            <a:pPr marL="342900" lvl="0" indent="-342900">
              <a:lnSpc>
                <a:spcPct val="107000"/>
              </a:lnSpc>
              <a:spcBef>
                <a:spcPts val="300"/>
              </a:spcBef>
              <a:spcAft>
                <a:spcPts val="300"/>
              </a:spcAft>
            </a:pPr>
            <a:r>
              <a:rPr lang="en-US" dirty="0" smtClean="0">
                <a:latin typeface="Century" panose="02040604050505020304" pitchFamily="18" charset="0"/>
                <a:cs typeface="Times New Roman" panose="02020603050405020304" pitchFamily="18" charset="0"/>
              </a:rPr>
              <a:t>      First checking the Null values for the data. After that removing the Null/missing data</a:t>
            </a:r>
            <a:endParaRPr lang="en-IN" dirty="0">
              <a:latin typeface="Century" panose="02040604050505020304" pitchFamily="18" charset="0"/>
            </a:endParaRPr>
          </a:p>
        </p:txBody>
      </p:sp>
      <p:pic>
        <p:nvPicPr>
          <p:cNvPr id="6" name="Picture 5" descr="no missing data.png"/>
          <p:cNvPicPr>
            <a:picLocks noChangeAspect="1"/>
          </p:cNvPicPr>
          <p:nvPr/>
        </p:nvPicPr>
        <p:blipFill>
          <a:blip r:embed="rId3" cstate="print"/>
          <a:stretch>
            <a:fillRect/>
          </a:stretch>
        </p:blipFill>
        <p:spPr>
          <a:xfrm>
            <a:off x="1269876" y="2996952"/>
            <a:ext cx="4909258" cy="376329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VISULIZATION</a:t>
            </a:r>
            <a:br>
              <a:rPr lang="en-US" dirty="0" smtClean="0"/>
            </a:br>
            <a:r>
              <a:rPr lang="en-US" dirty="0" smtClean="0"/>
              <a:t>(BOX PLOT)</a:t>
            </a:r>
            <a:endParaRPr lang="en-IN" dirty="0"/>
          </a:p>
        </p:txBody>
      </p:sp>
      <p:sp>
        <p:nvSpPr>
          <p:cNvPr id="3" name="Content Placeholder 2"/>
          <p:cNvSpPr>
            <a:spLocks noGrp="1"/>
          </p:cNvSpPr>
          <p:nvPr>
            <p:ph idx="1"/>
          </p:nvPr>
        </p:nvSpPr>
        <p:spPr>
          <a:xfrm>
            <a:off x="1557908" y="1844824"/>
            <a:ext cx="9829799" cy="4324201"/>
          </a:xfrm>
        </p:spPr>
        <p:txBody>
          <a:bodyPr/>
          <a:lstStyle/>
          <a:p>
            <a:r>
              <a:rPr lang="en-US" dirty="0" smtClean="0"/>
              <a:t>BOX PLOT USED FOR CHECKING OULIERS.</a:t>
            </a:r>
          </a:p>
          <a:p>
            <a:endParaRPr lang="en-IN" dirty="0"/>
          </a:p>
        </p:txBody>
      </p:sp>
      <p:pic>
        <p:nvPicPr>
          <p:cNvPr id="4" name="Picture 3" descr="BOX PLOT.png"/>
          <p:cNvPicPr>
            <a:picLocks noChangeAspect="1"/>
          </p:cNvPicPr>
          <p:nvPr/>
        </p:nvPicPr>
        <p:blipFill>
          <a:blip r:embed="rId2" cstate="print"/>
          <a:stretch>
            <a:fillRect/>
          </a:stretch>
        </p:blipFill>
        <p:spPr>
          <a:xfrm>
            <a:off x="5590356" y="2276872"/>
            <a:ext cx="6480720" cy="3384376"/>
          </a:xfrm>
          <a:prstGeom prst="rect">
            <a:avLst/>
          </a:prstGeom>
        </p:spPr>
      </p:pic>
      <p:pic>
        <p:nvPicPr>
          <p:cNvPr id="5" name="Picture 4" descr="BX.png"/>
          <p:cNvPicPr>
            <a:picLocks noChangeAspect="1"/>
          </p:cNvPicPr>
          <p:nvPr/>
        </p:nvPicPr>
        <p:blipFill>
          <a:blip r:embed="rId3" cstate="print"/>
          <a:stretch>
            <a:fillRect/>
          </a:stretch>
        </p:blipFill>
        <p:spPr>
          <a:xfrm>
            <a:off x="1053852" y="2924944"/>
            <a:ext cx="4896544" cy="350278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VISULIZATION</a:t>
            </a:r>
            <a:br>
              <a:rPr lang="en-US" dirty="0" smtClean="0"/>
            </a:br>
            <a:r>
              <a:rPr lang="en-US" dirty="0" smtClean="0"/>
              <a:t>(CHECKING SKEWENESS)</a:t>
            </a:r>
            <a:endParaRPr lang="en-IN" dirty="0"/>
          </a:p>
        </p:txBody>
      </p:sp>
      <p:sp>
        <p:nvSpPr>
          <p:cNvPr id="3" name="Content Placeholder 2"/>
          <p:cNvSpPr>
            <a:spLocks noGrp="1"/>
          </p:cNvSpPr>
          <p:nvPr>
            <p:ph idx="1"/>
          </p:nvPr>
        </p:nvSpPr>
        <p:spPr/>
        <p:txBody>
          <a:bodyPr/>
          <a:lstStyle/>
          <a:p>
            <a:r>
              <a:rPr lang="en-US" dirty="0" smtClean="0"/>
              <a:t>I will check how much skewness data contains.</a:t>
            </a:r>
          </a:p>
          <a:p>
            <a:r>
              <a:rPr lang="en-US" dirty="0" smtClean="0"/>
              <a:t>Visualize through Histogram plot.</a:t>
            </a:r>
            <a:endParaRPr lang="en-IN" dirty="0"/>
          </a:p>
        </p:txBody>
      </p:sp>
      <p:pic>
        <p:nvPicPr>
          <p:cNvPr id="4" name="Picture 3" descr="skew.png"/>
          <p:cNvPicPr>
            <a:picLocks noChangeAspect="1"/>
          </p:cNvPicPr>
          <p:nvPr/>
        </p:nvPicPr>
        <p:blipFill>
          <a:blip r:embed="rId2" cstate="print"/>
          <a:stretch>
            <a:fillRect/>
          </a:stretch>
        </p:blipFill>
        <p:spPr>
          <a:xfrm>
            <a:off x="7318548" y="3429000"/>
            <a:ext cx="4217792" cy="2808312"/>
          </a:xfrm>
          <a:prstGeom prst="rect">
            <a:avLst/>
          </a:prstGeom>
        </p:spPr>
      </p:pic>
      <p:pic>
        <p:nvPicPr>
          <p:cNvPr id="5" name="Picture 4" descr="his.png"/>
          <p:cNvPicPr>
            <a:picLocks noChangeAspect="1"/>
          </p:cNvPicPr>
          <p:nvPr/>
        </p:nvPicPr>
        <p:blipFill>
          <a:blip r:embed="rId3" cstate="print"/>
          <a:stretch>
            <a:fillRect/>
          </a:stretch>
        </p:blipFill>
        <p:spPr>
          <a:xfrm>
            <a:off x="1557908" y="3212976"/>
            <a:ext cx="2880320" cy="2304256"/>
          </a:xfrm>
          <a:prstGeom prst="rect">
            <a:avLst/>
          </a:prstGeom>
        </p:spPr>
      </p:pic>
      <p:pic>
        <p:nvPicPr>
          <p:cNvPr id="7" name="Picture 6" descr="hist.png"/>
          <p:cNvPicPr>
            <a:picLocks noChangeAspect="1"/>
          </p:cNvPicPr>
          <p:nvPr/>
        </p:nvPicPr>
        <p:blipFill>
          <a:blip r:embed="rId4" cstate="print"/>
          <a:stretch>
            <a:fillRect/>
          </a:stretch>
        </p:blipFill>
        <p:spPr>
          <a:xfrm rot="21399541">
            <a:off x="4366220" y="3068960"/>
            <a:ext cx="3024336" cy="221224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br>
              <a:rPr lang="en-US" dirty="0" smtClean="0"/>
            </a:br>
            <a:r>
              <a:rPr lang="en-US" dirty="0" smtClean="0"/>
              <a:t>(CORRELEATION HEAT MAP)</a:t>
            </a:r>
            <a:endParaRPr lang="en-IN" dirty="0"/>
          </a:p>
        </p:txBody>
      </p:sp>
      <p:pic>
        <p:nvPicPr>
          <p:cNvPr id="4" name="Content Placeholder 3" descr="COR.png"/>
          <p:cNvPicPr>
            <a:picLocks noGrp="1" noChangeAspect="1"/>
          </p:cNvPicPr>
          <p:nvPr>
            <p:ph idx="1"/>
          </p:nvPr>
        </p:nvPicPr>
        <p:blipFill>
          <a:blip r:embed="rId2" cstate="print"/>
          <a:stretch>
            <a:fillRect/>
          </a:stretch>
        </p:blipFill>
        <p:spPr>
          <a:xfrm>
            <a:off x="7678588" y="1844824"/>
            <a:ext cx="4104456" cy="4176464"/>
          </a:xfrm>
        </p:spPr>
      </p:pic>
      <p:pic>
        <p:nvPicPr>
          <p:cNvPr id="5" name="Picture 4" descr="CORR.png"/>
          <p:cNvPicPr>
            <a:picLocks noChangeAspect="1"/>
          </p:cNvPicPr>
          <p:nvPr/>
        </p:nvPicPr>
        <p:blipFill>
          <a:blip r:embed="rId3" cstate="print"/>
          <a:stretch>
            <a:fillRect/>
          </a:stretch>
        </p:blipFill>
        <p:spPr>
          <a:xfrm>
            <a:off x="1269876" y="1916832"/>
            <a:ext cx="6264696" cy="439248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particular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problem was </a:t>
            </a:r>
            <a:r>
              <a:rPr lang="en-IN" sz="1900" b="1" dirty="0" smtClean="0">
                <a:effectLst/>
                <a:latin typeface="Century" panose="02040604050505020304" pitchFamily="18" charset="0"/>
                <a:ea typeface="Calibri" panose="020F0502020204030204" pitchFamily="34" charset="0"/>
                <a:cs typeface="Times New Roman" panose="02020603050405020304" pitchFamily="18" charset="0"/>
              </a:rPr>
              <a:t>Regression </a:t>
            </a:r>
            <a:r>
              <a:rPr lang="en-IN" sz="1900" b="1" dirty="0">
                <a:effectLst/>
                <a:latin typeface="Century" panose="02040604050505020304" pitchFamily="18" charset="0"/>
                <a:ea typeface="Calibri" panose="020F0502020204030204" pitchFamily="34" charset="0"/>
                <a:cs typeface="Times New Roman" panose="02020603050405020304" pitchFamily="18" charset="0"/>
              </a:rPr>
              <a:t>problem</a:t>
            </a:r>
            <a:r>
              <a:rPr lang="en-IN" sz="1900" dirty="0">
                <a:effectLst/>
                <a:latin typeface="Century" panose="02040604050505020304" pitchFamily="18" charset="0"/>
                <a:ea typeface="Calibri" panose="020F0502020204030204" pitchFamily="34" charset="0"/>
                <a:cs typeface="Times New Roman" panose="02020603050405020304" pitchFamily="18" charset="0"/>
              </a:rPr>
              <a:t>.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smtClean="0">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xmlns="" val="14897599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err="1">
                <a:solidFill>
                  <a:schemeClr val="accent2">
                    <a:lumMod val="75000"/>
                  </a:schemeClr>
                </a:solidFill>
              </a:rPr>
              <a:t>i</a:t>
            </a:r>
            <a:r>
              <a:rPr lang="en-IN" dirty="0">
                <a:solidFill>
                  <a:schemeClr val="accent2">
                    <a:lumMod val="75000"/>
                  </a:schemeClr>
                </a:solidFill>
              </a:rPr>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dirty="0" smtClean="0">
                <a:latin typeface="Century" panose="02040604050505020304" pitchFamily="18" charset="0"/>
                <a:ea typeface="Calibri" panose="020F0502020204030204" pitchFamily="34" charset="0"/>
                <a:cs typeface="Times New Roman" panose="02020603050405020304" pitchFamily="18" charset="0"/>
              </a:rPr>
              <a:t>89.521</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accuracy but still we have to look into multiple models.</a:t>
            </a:r>
            <a:endParaRPr lang="en-IN" dirty="0">
              <a:latin typeface="Century" panose="02040604050505020304" pitchFamily="18" charset="0"/>
            </a:endParaRPr>
          </a:p>
        </p:txBody>
      </p:sp>
      <p:pic>
        <p:nvPicPr>
          <p:cNvPr id="8" name="Content Placeholder 7" descr="flip robo.png"/>
          <p:cNvPicPr>
            <a:picLocks noGrp="1" noChangeAspect="1"/>
          </p:cNvPicPr>
          <p:nvPr>
            <p:ph idx="1"/>
          </p:nvPr>
        </p:nvPicPr>
        <p:blipFill>
          <a:blip r:embed="rId2" cstate="print"/>
          <a:stretch>
            <a:fillRect/>
          </a:stretch>
        </p:blipFill>
        <p:spPr>
          <a:xfrm>
            <a:off x="1845940" y="1772817"/>
            <a:ext cx="8888317" cy="4032448"/>
          </a:xfrm>
        </p:spPr>
      </p:pic>
    </p:spTree>
    <p:extLst>
      <p:ext uri="{BB962C8B-B14F-4D97-AF65-F5344CB8AC3E}">
        <p14:creationId xmlns:p14="http://schemas.microsoft.com/office/powerpoint/2010/main" xmlns="" val="26996630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smtClean="0">
                <a:solidFill>
                  <a:schemeClr val="accent2">
                    <a:lumMod val="75000"/>
                  </a:schemeClr>
                </a:solidFill>
              </a:rPr>
              <a:t>ii) </a:t>
            </a:r>
            <a:r>
              <a:rPr lang="en-IN" dirty="0" err="1">
                <a:solidFill>
                  <a:schemeClr val="accent2">
                    <a:lumMod val="75000"/>
                  </a:schemeClr>
                </a:solidFill>
              </a:rPr>
              <a:t>ExtraTreesRegressor</a:t>
            </a:r>
            <a:r>
              <a:rPr lang="en-IN" dirty="0">
                <a:solidFill>
                  <a:schemeClr val="accent2">
                    <a:lumMod val="75000"/>
                  </a:schemeClr>
                </a:solidFill>
              </a:rPr>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388696"/>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88.84% </a:t>
            </a:r>
            <a:r>
              <a:rPr lang="en-IN" sz="1800" dirty="0">
                <a:effectLst/>
                <a:latin typeface="Century" panose="02040604050505020304" pitchFamily="18" charset="0"/>
                <a:ea typeface="Calibri" panose="020F0502020204030204" pitchFamily="34" charset="0"/>
                <a:cs typeface="Times New Roman" panose="02020603050405020304" pitchFamily="18" charset="0"/>
              </a:rPr>
              <a:t>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Content Placeholder 8" descr="fliprobo4.png"/>
          <p:cNvPicPr>
            <a:picLocks noGrp="1" noChangeAspect="1"/>
          </p:cNvPicPr>
          <p:nvPr>
            <p:ph idx="1"/>
          </p:nvPr>
        </p:nvPicPr>
        <p:blipFill>
          <a:blip r:embed="rId2" cstate="print"/>
          <a:stretch>
            <a:fillRect/>
          </a:stretch>
        </p:blipFill>
        <p:spPr>
          <a:xfrm>
            <a:off x="1989956" y="1772816"/>
            <a:ext cx="8928992" cy="4187825"/>
          </a:xfrm>
        </p:spPr>
      </p:pic>
    </p:spTree>
    <p:extLst>
      <p:ext uri="{BB962C8B-B14F-4D97-AF65-F5344CB8AC3E}">
        <p14:creationId xmlns:p14="http://schemas.microsoft.com/office/powerpoint/2010/main" xmlns="" val="21708621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smtClean="0">
                <a:solidFill>
                  <a:schemeClr val="accent2">
                    <a:lumMod val="75000"/>
                  </a:schemeClr>
                </a:solidFill>
              </a:rPr>
              <a:t>iii) </a:t>
            </a:r>
            <a:r>
              <a:rPr lang="en-IN" dirty="0" err="1">
                <a:solidFill>
                  <a:schemeClr val="accent2">
                    <a:lumMod val="75000"/>
                  </a:schemeClr>
                </a:solidFill>
              </a:rPr>
              <a:t>GradientBoostingRegressor</a:t>
            </a:r>
            <a:r>
              <a:rPr lang="en-IN" dirty="0">
                <a:solidFill>
                  <a:schemeClr val="accent2">
                    <a:lumMod val="75000"/>
                  </a:schemeClr>
                </a:solidFill>
              </a:rPr>
              <a:t>:</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7082036" cy="388696"/>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91.46% </a:t>
            </a:r>
            <a:r>
              <a:rPr lang="en-IN" sz="1800" dirty="0">
                <a:effectLst/>
                <a:latin typeface="Century" panose="02040604050505020304" pitchFamily="18" charset="0"/>
                <a:ea typeface="Calibri" panose="020F0502020204030204" pitchFamily="34" charset="0"/>
                <a:cs typeface="Times New Roman" panose="02020603050405020304" pitchFamily="18" charset="0"/>
              </a:rPr>
              <a:t>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Content Placeholder 6" descr="fr3.png"/>
          <p:cNvPicPr>
            <a:picLocks noGrp="1" noChangeAspect="1"/>
          </p:cNvPicPr>
          <p:nvPr>
            <p:ph idx="1"/>
          </p:nvPr>
        </p:nvPicPr>
        <p:blipFill>
          <a:blip r:embed="rId2" cstate="print"/>
          <a:stretch>
            <a:fillRect/>
          </a:stretch>
        </p:blipFill>
        <p:spPr>
          <a:xfrm>
            <a:off x="1773932" y="1881963"/>
            <a:ext cx="9397276" cy="4187825"/>
          </a:xfrm>
        </p:spPr>
      </p:pic>
    </p:spTree>
    <p:extLst>
      <p:ext uri="{BB962C8B-B14F-4D97-AF65-F5344CB8AC3E}">
        <p14:creationId xmlns:p14="http://schemas.microsoft.com/office/powerpoint/2010/main" xmlns="" val="3111404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p:txBody>
          <a:bodyPr/>
          <a:lstStyle/>
          <a:p>
            <a:r>
              <a:rPr lang="en-IN" dirty="0">
                <a:solidFill>
                  <a:schemeClr val="accent2">
                    <a:lumMod val="75000"/>
                  </a:schemeClr>
                </a:solidFill>
              </a:rPr>
              <a:t>v) DecisionTreeRegressor:</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xmlns="" id="{36212FA4-2E50-4A54-8800-02A716C652A4}"/>
              </a:ext>
            </a:extLst>
          </p:cNvPr>
          <p:cNvSpPr txBox="1"/>
          <p:nvPr/>
        </p:nvSpPr>
        <p:spPr>
          <a:xfrm>
            <a:off x="1917948" y="6021288"/>
            <a:ext cx="9361040" cy="322845"/>
          </a:xfrm>
          <a:prstGeom prst="rect">
            <a:avLst/>
          </a:prstGeom>
          <a:noFill/>
        </p:spPr>
        <p:txBody>
          <a:bodyPr wrap="square">
            <a:spAutoFit/>
          </a:bodyPr>
          <a:lstStyle/>
          <a:p>
            <a:pPr marL="342900" lvl="0" indent="-342900">
              <a:lnSpc>
                <a:spcPct val="107000"/>
              </a:lnSpc>
              <a:spcAft>
                <a:spcPts val="800"/>
              </a:spcAft>
            </a:pPr>
            <a:r>
              <a:rPr lang="en-IN" sz="1400" b="1" dirty="0" smtClean="0">
                <a:latin typeface="Century" panose="02040604050505020304" pitchFamily="18" charset="0"/>
                <a:ea typeface="Calibri" panose="020F0502020204030204" pitchFamily="34" charset="0"/>
                <a:cs typeface="Times New Roman" panose="02020603050405020304" pitchFamily="18" charset="0"/>
              </a:rPr>
              <a:t>          </a:t>
            </a:r>
            <a:r>
              <a:rPr lang="en-IN" sz="1400" dirty="0" smtClean="0">
                <a:latin typeface="Century" panose="02040604050505020304" pitchFamily="18" charset="0"/>
                <a:ea typeface="Calibri" panose="020F0502020204030204" pitchFamily="34" charset="0"/>
                <a:cs typeface="Times New Roman" panose="02020603050405020304" pitchFamily="18" charset="0"/>
              </a:rPr>
              <a:t>Decision Tree Regressor got 70.47% as R2_Score</a:t>
            </a:r>
            <a:r>
              <a:rPr lang="en-IN" sz="1400" b="1" dirty="0" smtClean="0">
                <a:latin typeface="Century" panose="02040604050505020304" pitchFamily="18" charset="0"/>
                <a:ea typeface="Calibri" panose="020F0502020204030204" pitchFamily="34" charset="0"/>
                <a:cs typeface="Times New Roman" panose="02020603050405020304" pitchFamily="18" charset="0"/>
              </a:rPr>
              <a:t>.</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0" name="Content Placeholder 9" descr="fliprobo1.png"/>
          <p:cNvPicPr>
            <a:picLocks noGrp="1" noChangeAspect="1"/>
          </p:cNvPicPr>
          <p:nvPr>
            <p:ph idx="1"/>
          </p:nvPr>
        </p:nvPicPr>
        <p:blipFill>
          <a:blip r:embed="rId2" cstate="print"/>
          <a:stretch>
            <a:fillRect/>
          </a:stretch>
        </p:blipFill>
        <p:spPr>
          <a:xfrm>
            <a:off x="1701924" y="1772816"/>
            <a:ext cx="9433047" cy="4223681"/>
          </a:xfrm>
        </p:spPr>
      </p:pic>
    </p:spTree>
    <p:extLst>
      <p:ext uri="{BB962C8B-B14F-4D97-AF65-F5344CB8AC3E}">
        <p14:creationId xmlns:p14="http://schemas.microsoft.com/office/powerpoint/2010/main" xmlns="" val="29737711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solidFill>
                  <a:schemeClr val="accent2">
                    <a:lumMod val="75000"/>
                  </a:schemeClr>
                </a:solidFill>
              </a:rPr>
              <a:t>Hyper Parameter Tunning:</a:t>
            </a:r>
          </a:p>
        </p:txBody>
      </p:sp>
      <p:pic>
        <p:nvPicPr>
          <p:cNvPr id="4" name="Content Placeholder 3">
            <a:extLst>
              <a:ext uri="{FF2B5EF4-FFF2-40B4-BE49-F238E27FC236}">
                <a16:creationId xmlns:a16="http://schemas.microsoft.com/office/drawing/2014/main" xmlns="" id="{2CB6D516-B1C4-42A0-B23D-23C85BA52E83}"/>
              </a:ext>
            </a:extLst>
          </p:cNvPr>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29916" y="1700808"/>
            <a:ext cx="9649071" cy="4968552"/>
          </a:xfrm>
          <a:prstGeom prst="rect">
            <a:avLst/>
          </a:prstGeom>
          <a:noFill/>
          <a:ln>
            <a:noFill/>
          </a:ln>
        </p:spPr>
      </p:pic>
    </p:spTree>
    <p:extLst>
      <p:ext uri="{BB962C8B-B14F-4D97-AF65-F5344CB8AC3E}">
        <p14:creationId xmlns:p14="http://schemas.microsoft.com/office/powerpoint/2010/main" xmlns="" val="29438276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US" dirty="0" smtClean="0">
                <a:solidFill>
                  <a:schemeClr val="accent2">
                    <a:lumMod val="75000"/>
                  </a:schemeClr>
                </a:solidFill>
              </a:rPr>
              <a:t>TOPICS:</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92500" lnSpcReduction="1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r>
              <a:rPr lang="en-US" dirty="0" smtClean="0">
                <a:solidFill>
                  <a:schemeClr val="tx2"/>
                </a:solidFill>
                <a:latin typeface="Century" panose="02040604050505020304" pitchFamily="18" charset="0"/>
              </a:rPr>
              <a:t>.</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xmlns="" val="3353469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a:xfrm>
            <a:off x="1522413" y="381000"/>
            <a:ext cx="9829799" cy="887760"/>
          </a:xfrm>
          <a:solidFill>
            <a:schemeClr val="bg1"/>
          </a:solidFill>
        </p:spPr>
        <p:txBody>
          <a:bodyPr/>
          <a:lstStyle/>
          <a:p>
            <a:r>
              <a:rPr lang="en-IN" dirty="0"/>
              <a:t>Hyper Parameter Tunning:</a:t>
            </a:r>
          </a:p>
        </p:txBody>
      </p:sp>
      <p:sp>
        <p:nvSpPr>
          <p:cNvPr id="6" name="TextBox 5">
            <a:extLst>
              <a:ext uri="{FF2B5EF4-FFF2-40B4-BE49-F238E27FC236}">
                <a16:creationId xmlns:a16="http://schemas.microsoft.com/office/drawing/2014/main" xmlns="" id="{E67BC49D-BE1B-4638-968E-0A464BE96EC9}"/>
              </a:ext>
            </a:extLst>
          </p:cNvPr>
          <p:cNvSpPr txBox="1"/>
          <p:nvPr/>
        </p:nvSpPr>
        <p:spPr>
          <a:xfrm>
            <a:off x="1629915" y="5460521"/>
            <a:ext cx="9722297" cy="981423"/>
          </a:xfrm>
          <a:prstGeom prst="rect">
            <a:avLst/>
          </a:prstGeom>
          <a:noFill/>
        </p:spPr>
        <p:txBody>
          <a:bodyPr wrap="square">
            <a:spAutoFit/>
          </a:bodyPr>
          <a:lstStyle/>
          <a:p>
            <a:pPr marL="342900" lvl="0" indent="-342900">
              <a:lnSpc>
                <a:spcPct val="107000"/>
              </a:lnSpc>
              <a:spcAft>
                <a:spcPts val="800"/>
              </a:spcAft>
            </a:pP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I </a:t>
            </a:r>
            <a:r>
              <a:rPr lang="en-IN" sz="1800" dirty="0">
                <a:effectLst/>
                <a:latin typeface="Calibri" panose="020F0502020204030204" pitchFamily="34" charset="0"/>
                <a:ea typeface="Calibri" panose="020F0502020204030204" pitchFamily="34" charset="0"/>
                <a:cs typeface="Times New Roman" panose="02020603050405020304" pitchFamily="18" charset="0"/>
              </a:rPr>
              <a:t>have choosed all parameters of ExtraTreesRegressor, after tunning the model with best parameters I have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increased my </a:t>
            </a:r>
            <a:r>
              <a:rPr lang="en-IN" sz="1800" dirty="0">
                <a:effectLst/>
                <a:latin typeface="Calibri" panose="020F0502020204030204" pitchFamily="34" charset="0"/>
                <a:ea typeface="Calibri" panose="020F0502020204030204" pitchFamily="34" charset="0"/>
                <a:cs typeface="Times New Roman" panose="02020603050405020304" pitchFamily="18" charset="0"/>
              </a:rPr>
              <a:t>model accuracy from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88.84% </a:t>
            </a:r>
            <a:r>
              <a:rPr lang="en-IN" sz="1800" dirty="0">
                <a:effectLst/>
                <a:latin typeface="Calibri" panose="020F0502020204030204" pitchFamily="34" charset="0"/>
                <a:ea typeface="Calibri" panose="020F0502020204030204" pitchFamily="34" charset="0"/>
                <a:cs typeface="Times New Roman" panose="02020603050405020304" pitchFamily="18" charset="0"/>
              </a:rPr>
              <a:t>to </a:t>
            </a:r>
            <a:r>
              <a:rPr lang="en-IN" dirty="0" smtClean="0">
                <a:latin typeface="Calibri" panose="020F0502020204030204" pitchFamily="34" charset="0"/>
                <a:ea typeface="Calibri" panose="020F0502020204030204" pitchFamily="34" charset="0"/>
                <a:cs typeface="Times New Roman" panose="02020603050405020304" pitchFamily="18" charset="0"/>
              </a:rPr>
              <a:t>89</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.18%. </a:t>
            </a:r>
            <a:r>
              <a:rPr lang="en-IN" sz="1800" dirty="0">
                <a:effectLst/>
                <a:latin typeface="Calibri" panose="020F0502020204030204" pitchFamily="34" charset="0"/>
                <a:ea typeface="Calibri" panose="020F0502020204030204" pitchFamily="34" charset="0"/>
                <a:cs typeface="Times New Roman" panose="02020603050405020304" pitchFamily="18" charset="0"/>
              </a:rPr>
              <a:t>Also mse and </a:t>
            </a:r>
            <a:r>
              <a:rPr lang="en-IN" dirty="0" err="1" smtClean="0">
                <a:latin typeface="Calibri" panose="020F0502020204030204" pitchFamily="34" charset="0"/>
                <a:ea typeface="Calibri" panose="020F0502020204030204" pitchFamily="34" charset="0"/>
                <a:cs typeface="Times New Roman" panose="02020603050405020304" pitchFamily="18" charset="0"/>
              </a:rPr>
              <a:t>R</a:t>
            </a:r>
            <a:r>
              <a:rPr lang="en-IN" sz="1800" dirty="0" err="1" smtClean="0">
                <a:effectLst/>
                <a:latin typeface="Calibri" panose="020F0502020204030204" pitchFamily="34" charset="0"/>
                <a:ea typeface="Calibri" panose="020F0502020204030204" pitchFamily="34" charset="0"/>
                <a:cs typeface="Times New Roman" panose="02020603050405020304" pitchFamily="18" charset="0"/>
              </a:rPr>
              <a:t>mse</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values has reduced </a:t>
            </a:r>
            <a:r>
              <a:rPr lang="en-IN" dirty="0" smtClean="0">
                <a:latin typeface="Calibri" panose="020F0502020204030204" pitchFamily="34" charset="0"/>
                <a:ea typeface="Calibri" panose="020F0502020204030204" pitchFamily="34" charset="0"/>
                <a:cs typeface="Times New Roman" panose="02020603050405020304" pitchFamily="18" charset="0"/>
              </a:rPr>
              <a:t>which means error  has </a:t>
            </a:r>
            <a:r>
              <a:rPr lang="en-IN" sz="1800" dirty="0">
                <a:effectLst/>
                <a:latin typeface="Calibri" panose="020F0502020204030204" pitchFamily="34" charset="0"/>
                <a:ea typeface="Calibri" panose="020F0502020204030204" pitchFamily="34" charset="0"/>
                <a:cs typeface="Times New Roman" panose="02020603050405020304" pitchFamily="18" charset="0"/>
              </a:rPr>
              <a:t>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Content Placeholder 6" descr="hyper parameter.png"/>
          <p:cNvPicPr>
            <a:picLocks noGrp="1" noChangeAspect="1"/>
          </p:cNvPicPr>
          <p:nvPr>
            <p:ph idx="1"/>
          </p:nvPr>
        </p:nvPicPr>
        <p:blipFill>
          <a:blip r:embed="rId2" cstate="print"/>
          <a:stretch>
            <a:fillRect/>
          </a:stretch>
        </p:blipFill>
        <p:spPr>
          <a:xfrm>
            <a:off x="1917948" y="1772816"/>
            <a:ext cx="9217024" cy="3672407"/>
          </a:xfrm>
        </p:spPr>
      </p:pic>
    </p:spTree>
    <p:extLst>
      <p:ext uri="{BB962C8B-B14F-4D97-AF65-F5344CB8AC3E}">
        <p14:creationId xmlns:p14="http://schemas.microsoft.com/office/powerpoint/2010/main" xmlns="" val="293603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a:xfrm>
            <a:off x="1557908" y="908720"/>
            <a:ext cx="9829799" cy="619472"/>
          </a:xfrm>
        </p:spPr>
        <p:txBody>
          <a:bodyPr>
            <a:normAutofit/>
          </a:bodyPr>
          <a:lstStyle/>
          <a:p>
            <a:r>
              <a:rPr lang="en-IN" sz="3200" dirty="0">
                <a:solidFill>
                  <a:schemeClr val="accent2">
                    <a:lumMod val="75000"/>
                  </a:schemeClr>
                </a:solidFill>
              </a:rPr>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57908"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model save.png"/>
          <p:cNvPicPr>
            <a:picLocks noChangeAspect="1"/>
          </p:cNvPicPr>
          <p:nvPr/>
        </p:nvPicPr>
        <p:blipFill>
          <a:blip r:embed="rId2" cstate="print"/>
          <a:stretch>
            <a:fillRect/>
          </a:stretch>
        </p:blipFill>
        <p:spPr>
          <a:xfrm>
            <a:off x="1845940" y="2348880"/>
            <a:ext cx="3168352" cy="936104"/>
          </a:xfrm>
          <a:prstGeom prst="rect">
            <a:avLst/>
          </a:prstGeom>
        </p:spPr>
      </p:pic>
      <p:pic>
        <p:nvPicPr>
          <p:cNvPr id="10" name="Picture 9" descr="predict data.png"/>
          <p:cNvPicPr>
            <a:picLocks noChangeAspect="1"/>
          </p:cNvPicPr>
          <p:nvPr/>
        </p:nvPicPr>
        <p:blipFill>
          <a:blip r:embed="rId3" cstate="print"/>
          <a:stretch>
            <a:fillRect/>
          </a:stretch>
        </p:blipFill>
        <p:spPr>
          <a:xfrm>
            <a:off x="6788225" y="2420888"/>
            <a:ext cx="5210843" cy="3024336"/>
          </a:xfrm>
          <a:prstGeom prst="rect">
            <a:avLst/>
          </a:prstGeom>
        </p:spPr>
      </p:pic>
      <p:pic>
        <p:nvPicPr>
          <p:cNvPr id="12" name="Picture 11" descr="MODEL.png"/>
          <p:cNvPicPr>
            <a:picLocks noChangeAspect="1"/>
          </p:cNvPicPr>
          <p:nvPr/>
        </p:nvPicPr>
        <p:blipFill>
          <a:blip r:embed="rId4" cstate="print"/>
          <a:stretch>
            <a:fillRect/>
          </a:stretch>
        </p:blipFill>
        <p:spPr>
          <a:xfrm>
            <a:off x="1413892" y="3429000"/>
            <a:ext cx="5544616" cy="2304256"/>
          </a:xfrm>
          <a:prstGeom prst="rect">
            <a:avLst/>
          </a:prstGeom>
        </p:spPr>
      </p:pic>
    </p:spTree>
    <p:extLst>
      <p:ext uri="{BB962C8B-B14F-4D97-AF65-F5344CB8AC3E}">
        <p14:creationId xmlns:p14="http://schemas.microsoft.com/office/powerpoint/2010/main" xmlns="" val="1833155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smtClean="0">
                <a:solidFill>
                  <a:schemeClr val="accent2">
                    <a:lumMod val="75000"/>
                  </a:schemeClr>
                </a:solidFill>
              </a:rPr>
              <a:t>Conclusion</a:t>
            </a:r>
            <a:r>
              <a:rPr lang="en-IN" dirty="0">
                <a:solidFill>
                  <a:schemeClr val="accent2">
                    <a:lumMod val="75000"/>
                  </a:schemeClr>
                </a:solidFill>
              </a:rPr>
              <a:t>:</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3960440"/>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analyze the dataset and finding the correlation between the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features. </a:t>
            </a: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four </a:t>
            </a:r>
            <a:r>
              <a:rPr lang="en-IN" sz="1800" dirty="0">
                <a:effectLst/>
                <a:latin typeface="Century" panose="02040604050505020304" pitchFamily="18" charset="0"/>
                <a:ea typeface="Calibri" panose="020F0502020204030204" pitchFamily="34" charset="0"/>
                <a:cs typeface="Times New Roman" panose="02020603050405020304" pitchFamily="18" charset="0"/>
              </a:rPr>
              <a:t>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None/>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2810652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AppData\Local\Microsoft\Windows\Temporary Internet Files\Content.IE5\JA7NCHM3\Thank-You2011[1].jpg"/>
          <p:cNvPicPr>
            <a:picLocks noGrp="1" noChangeAspect="1" noChangeArrowheads="1"/>
          </p:cNvPicPr>
          <p:nvPr>
            <p:ph idx="1"/>
          </p:nvPr>
        </p:nvPicPr>
        <p:blipFill>
          <a:blip r:embed="rId2" cstate="print"/>
          <a:srcRect/>
          <a:stretch>
            <a:fillRect/>
          </a:stretch>
        </p:blipFill>
        <p:spPr bwMode="auto">
          <a:xfrm>
            <a:off x="1125859" y="188640"/>
            <a:ext cx="10657185" cy="6525344"/>
          </a:xfrm>
          <a:prstGeom prst="ellipse">
            <a:avLst/>
          </a:prstGeom>
          <a:ln>
            <a:noFill/>
          </a:ln>
          <a:effectLst>
            <a:softEdge rad="112500"/>
          </a:effectLst>
        </p:spPr>
      </p:pic>
    </p:spTree>
    <p:extLst>
      <p:ext uri="{BB962C8B-B14F-4D97-AF65-F5344CB8AC3E}">
        <p14:creationId xmlns:p14="http://schemas.microsoft.com/office/powerpoint/2010/main" xmlns="" val="636227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solidFill>
                  <a:schemeClr val="accent2">
                    <a:lumMod val="75000"/>
                  </a:schemeClr>
                </a:solidFill>
              </a:rPr>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a:xfrm>
            <a:off x="1522413" y="1844824"/>
            <a:ext cx="9829799" cy="4324201"/>
          </a:xfrm>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a:t>
            </a:r>
            <a:r>
              <a:rPr lang="en-US" sz="2400" dirty="0" smtClean="0">
                <a:solidFill>
                  <a:schemeClr val="tx2"/>
                </a:solidFill>
                <a:latin typeface="Century" panose="02040604050505020304" pitchFamily="18" charset="0"/>
              </a:rPr>
              <a:t>on:</a:t>
            </a:r>
          </a:p>
          <a:p>
            <a:pPr>
              <a:buFont typeface="Wingdings" panose="05000000000000000000" pitchFamily="2" charset="2"/>
              <a:buChar char="ü"/>
            </a:pPr>
            <a:r>
              <a:rPr lang="en-US" dirty="0" smtClean="0">
                <a:solidFill>
                  <a:schemeClr val="tx2"/>
                </a:solidFill>
                <a:latin typeface="Century" panose="02040604050505020304" pitchFamily="18" charset="0"/>
              </a:rPr>
              <a:t>What </a:t>
            </a:r>
            <a:r>
              <a:rPr lang="en-US" dirty="0">
                <a:solidFill>
                  <a:schemeClr val="tx2"/>
                </a:solidFill>
                <a:latin typeface="Century" panose="02040604050505020304" pitchFamily="18" charset="0"/>
              </a:rPr>
              <a:t>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xmlns="" val="3154211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solidFill>
                  <a:schemeClr val="accent2">
                    <a:lumMod val="75000"/>
                  </a:schemeClr>
                </a:solidFill>
              </a:rPr>
              <a:t>Problem Statement</a:t>
            </a:r>
            <a:r>
              <a:rPr lang="en-IN" dirty="0"/>
              <a: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xmlns="" val="1332794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solidFill>
                  <a:schemeClr val="accent2">
                    <a:lumMod val="75000"/>
                  </a:schemeClr>
                </a:solidFill>
              </a:rPr>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fontScale="925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considered</a:t>
            </a:r>
            <a:r>
              <a:rPr lang="en-IN" sz="2200" dirty="0" smtClean="0">
                <a:solidFill>
                  <a:srgbClr val="202124"/>
                </a:solidFill>
                <a:effectLst/>
                <a:latin typeface="Century" panose="02040604050505020304" pitchFamily="18" charset="0"/>
                <a:ea typeface="Calibri" panose="020F0502020204030204" pitchFamily="34" charset="0"/>
                <a:cs typeface="Calibri" panose="020F0502020204030204" pitchFamily="34" charset="0"/>
              </a:rPr>
              <a:t>. </a:t>
            </a:r>
            <a:r>
              <a:rPr lang="en-IN" sz="2200" dirty="0" smtClean="0">
                <a:solidFill>
                  <a:srgbClr val="111111"/>
                </a:solidFill>
                <a:effectLst/>
                <a:latin typeface="Century" panose="02040604050505020304" pitchFamily="18" charset="0"/>
                <a:ea typeface="Calibri" panose="020F0502020204030204" pitchFamily="34" charset="0"/>
              </a:rPr>
              <a:t>Now </a:t>
            </a:r>
            <a:r>
              <a:rPr lang="en-IN" sz="2200" dirty="0">
                <a:solidFill>
                  <a:srgbClr val="111111"/>
                </a:solidFill>
                <a:effectLst/>
                <a:latin typeface="Century" panose="02040604050505020304" pitchFamily="18" charset="0"/>
                <a:ea typeface="Calibri" panose="020F0502020204030204" pitchFamily="34" charset="0"/>
              </a:rPr>
              <a:t>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xmlns="" val="24242752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solidFill>
                  <a:schemeClr val="accent2">
                    <a:lumMod val="75000"/>
                  </a:schemeClr>
                </a:solidFill>
              </a:rPr>
              <a:t>What is Housing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1026" name="Picture 2" descr="C:\Program Files (x86)\Microsoft Office\MEDIA\CAGCAT10\j0185604.wmf"/>
          <p:cNvPicPr>
            <a:picLocks noGrp="1" noChangeAspect="1" noChangeArrowheads="1"/>
          </p:cNvPicPr>
          <p:nvPr>
            <p:ph sz="half" idx="2"/>
          </p:nvPr>
        </p:nvPicPr>
        <p:blipFill>
          <a:blip r:embed="rId2" cstate="print"/>
          <a:srcRect/>
          <a:stretch>
            <a:fillRect/>
          </a:stretch>
        </p:blipFill>
        <p:spPr bwMode="auto">
          <a:xfrm>
            <a:off x="8830716" y="2204864"/>
            <a:ext cx="2232248" cy="19007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36383880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BD00B-929E-48B8-A7F7-6FBFDC8E658E}"/>
              </a:ext>
            </a:extLst>
          </p:cNvPr>
          <p:cNvSpPr>
            <a:spLocks noGrp="1"/>
          </p:cNvSpPr>
          <p:nvPr>
            <p:ph type="title"/>
          </p:nvPr>
        </p:nvSpPr>
        <p:spPr/>
        <p:txBody>
          <a:bodyPr/>
          <a:lstStyle/>
          <a:p>
            <a:r>
              <a:rPr lang="en-IN" dirty="0">
                <a:solidFill>
                  <a:schemeClr val="accent2">
                    <a:lumMod val="75000"/>
                  </a:schemeClr>
                </a:solidFill>
              </a:rPr>
              <a:t>Exploratory Data </a:t>
            </a:r>
            <a:r>
              <a:rPr lang="en-IN" dirty="0" smtClean="0">
                <a:solidFill>
                  <a:schemeClr val="accent2">
                    <a:lumMod val="75000"/>
                  </a:schemeClr>
                </a:solidFill>
              </a:rPr>
              <a:t>Analysis (E.D.A):</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a:t>
            </a:r>
            <a:r>
              <a:rPr lang="en-IN" sz="6000" dirty="0" smtClean="0">
                <a:effectLst/>
                <a:latin typeface="Century" panose="02040604050505020304" pitchFamily="18" charset="0"/>
                <a:ea typeface="Calibri" panose="020F0502020204030204" pitchFamily="34" charset="0"/>
                <a:cs typeface="Calibri" panose="020F0502020204030204" pitchFamily="34" charset="0"/>
              </a:rPr>
              <a:t>values in data set </a:t>
            </a:r>
            <a:r>
              <a:rPr lang="en-IN" sz="6000" dirty="0">
                <a:effectLst/>
                <a:latin typeface="Century" panose="02040604050505020304" pitchFamily="18" charset="0"/>
                <a:ea typeface="Calibri" panose="020F0502020204030204" pitchFamily="34" charset="0"/>
                <a:cs typeface="Calibri" panose="020F0502020204030204" pitchFamily="34" charset="0"/>
              </a:rPr>
              <a:t>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a:t>
            </a:r>
            <a:r>
              <a:rPr lang="en-IN" sz="6000" dirty="0" smtClean="0">
                <a:solidFill>
                  <a:srgbClr val="000000"/>
                </a:solidFill>
                <a:effectLst/>
                <a:latin typeface="Century" panose="02040604050505020304" pitchFamily="18" charset="0"/>
                <a:ea typeface="Calibri" panose="020F0502020204030204" pitchFamily="34" charset="0"/>
                <a:cs typeface="Calibri" panose="020F0502020204030204" pitchFamily="34" charset="0"/>
              </a:rPr>
              <a:t>particular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smtClean="0">
                <a:solidFill>
                  <a:srgbClr val="000000"/>
                </a:solidFill>
                <a:effectLst/>
                <a:latin typeface="Century" panose="02040604050505020304" pitchFamily="18" charset="0"/>
                <a:ea typeface="Calibri" panose="020F0502020204030204" pitchFamily="34" charset="0"/>
              </a:rPr>
              <a:t>And </a:t>
            </a:r>
            <a:r>
              <a:rPr lang="en-IN" sz="6000" dirty="0">
                <a:solidFill>
                  <a:srgbClr val="000000"/>
                </a:solidFill>
                <a:effectLst/>
                <a:latin typeface="Century" panose="02040604050505020304" pitchFamily="18" charset="0"/>
                <a:ea typeface="Calibri" panose="020F0502020204030204" pitchFamily="34" charset="0"/>
              </a:rPr>
              <a:t>all these steps were performed to both train and test datasets </a:t>
            </a:r>
            <a:r>
              <a:rPr lang="en-IN" sz="6000" dirty="0" smtClean="0">
                <a:solidFill>
                  <a:srgbClr val="000000"/>
                </a:solidFill>
                <a:effectLst/>
                <a:latin typeface="Century" panose="02040604050505020304" pitchFamily="18" charset="0"/>
                <a:ea typeface="Calibri" panose="020F0502020204030204" pitchFamily="34" charset="0"/>
              </a:rPr>
              <a:t>separately.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xmlns="" val="21818044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solidFill>
                  <a:schemeClr val="accent2">
                    <a:lumMod val="75000"/>
                  </a:schemeClr>
                </a:solidFill>
              </a:rPr>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xmlns="" val="3272325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solidFill>
                  <a:schemeClr val="accent2">
                    <a:lumMod val="75000"/>
                  </a:schemeClr>
                </a:solidFill>
              </a:rPr>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xmlns="" val="17674487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407</TotalTime>
  <Words>1039</Words>
  <Application>Microsoft Office PowerPoint</Application>
  <PresentationFormat>Custom</PresentationFormat>
  <Paragraphs>79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Currency Symbols 16x9</vt:lpstr>
      <vt:lpstr>Project DATA ON  “Housing: Price Prediction”</vt:lpstr>
      <vt:lpstr>TOPICS:</vt:lpstr>
      <vt:lpstr>Overview:</vt:lpstr>
      <vt:lpstr>Problem Statement:</vt:lpstr>
      <vt:lpstr>Problem Understanding:</vt:lpstr>
      <vt:lpstr>What is Housing Price Prediction?</vt:lpstr>
      <vt:lpstr>Exploratory Data Analysis (E.D.A):</vt:lpstr>
      <vt:lpstr>Analysis:</vt:lpstr>
      <vt:lpstr>Data Cleaning Steps:</vt:lpstr>
      <vt:lpstr>VISUALIZATION (CHECKING NULL VALUES)</vt:lpstr>
      <vt:lpstr>VISULIZATION (BOX PLOT)</vt:lpstr>
      <vt:lpstr>VISULIZATION (CHECKING SKEWENESS)</vt:lpstr>
      <vt:lpstr>VISUALIZATION (CORRELEATION HEAT MAP)</vt:lpstr>
      <vt:lpstr>Model Building:</vt:lpstr>
      <vt:lpstr>i) RandomForestRegressor:</vt:lpstr>
      <vt:lpstr>ii) ExtraTreesRegressor:</vt:lpstr>
      <vt:lpstr>iii) GradientBoostingRegressor:</vt:lpstr>
      <vt:lpstr>v) DecisionTreeRegressor:</vt:lpstr>
      <vt:lpstr>Hyper Parameter Tunning:</vt:lpstr>
      <vt:lpstr>Hyper Parameter Tunning:</vt:lpstr>
      <vt:lpstr>Saving the model and predictions using saved model:</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USER</cp:lastModifiedBy>
  <cp:revision>36</cp:revision>
  <dcterms:created xsi:type="dcterms:W3CDTF">2021-10-01T13:22:47Z</dcterms:created>
  <dcterms:modified xsi:type="dcterms:W3CDTF">2021-10-27T19:21:16Z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